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10"/>
  </p:notesMasterIdLst>
  <p:sldIdLst>
    <p:sldId id="282" r:id="rId2"/>
    <p:sldId id="283" r:id="rId3"/>
    <p:sldId id="281" r:id="rId4"/>
    <p:sldId id="287" r:id="rId5"/>
    <p:sldId id="288" r:id="rId6"/>
    <p:sldId id="284" r:id="rId7"/>
    <p:sldId id="285" r:id="rId8"/>
    <p:sldId id="28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380" autoAdjust="0"/>
  </p:normalViewPr>
  <p:slideViewPr>
    <p:cSldViewPr>
      <p:cViewPr varScale="1">
        <p:scale>
          <a:sx n="90" d="100"/>
          <a:sy n="90" d="100"/>
        </p:scale>
        <p:origin x="-107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Tahoma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fld id="{8130CCAF-3CA5-46D5-9806-2D2DD845F965}" type="datetimeFigureOut">
              <a:rPr lang="en-US"/>
              <a:pPr>
                <a:defRPr/>
              </a:pPr>
              <a:t>12/4/2013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Tahoma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fld id="{A4958910-BB2E-4516-BB33-F06DEA11EB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A2BB92-53A2-420F-B711-8CFAE6864012}" type="slidenum">
              <a:rPr lang="en-GB">
                <a:latin typeface="Tahoma" pitchFamily="34" charset="0"/>
                <a:ea typeface="ＭＳ Ｐゴシック" pitchFamily="34" charset="-128"/>
              </a:rPr>
              <a:pPr/>
              <a:t>3</a:t>
            </a:fld>
            <a:endParaRPr lang="en-GB">
              <a:latin typeface="Tahom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-65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75E78-5FCB-4273-ABEC-320A8CB8D3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884FD-A6AD-4C3E-B939-5F333902E0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26BF3-DCFF-436B-BA48-38081B5B6F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E983A-6495-4540-B4E3-B2499E2E5F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A3D7F-3C6F-4D5A-A1A8-2213C983CD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D0018-AE81-43A7-9ABD-89C92C140C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7FCF5-EE0C-4CBD-B2EA-EBA677A76F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3A36D-0017-4D9F-8139-149738E33A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10880-7697-4296-A62C-DE69AD53B0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F1CA6-9894-4576-B227-E853E5244A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7A11F-831C-4455-AD62-173302FA62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79E03-8B8E-44AD-B97D-A96949B5EA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369A5-FD40-465D-A1E6-B10084D0B5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fld id="{A85E67C6-B00E-4025-B8A7-10EA61330B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pitchFamily="-65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65" charset="0"/>
          <a:ea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65" charset="0"/>
          <a:ea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65" charset="0"/>
          <a:ea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65" charset="0"/>
          <a:ea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65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-65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-65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-65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-65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si.gov.uk/legislation/scotland/acts2007/asp_20070014_en_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500063"/>
            <a:ext cx="6929438" cy="250031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1071563" y="3286125"/>
            <a:ext cx="69294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dirty="0"/>
              <a:t>Presentation to </a:t>
            </a:r>
            <a:r>
              <a:rPr lang="en-GB" sz="3200" dirty="0" smtClean="0"/>
              <a:t>Council – 18/03/2012</a:t>
            </a:r>
            <a:endParaRPr lang="en-GB" sz="3200" dirty="0"/>
          </a:p>
          <a:p>
            <a:pPr algn="ctr"/>
            <a:r>
              <a:rPr lang="en-GB" sz="3200" dirty="0"/>
              <a:t>The Protection of Vulnerable Groups Act 2007.</a:t>
            </a: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571500" y="4929188"/>
            <a:ext cx="79295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/>
              <a:t>A Brief Outline By Steve Mannion, Lead Signatory CS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"/>
          <p:cNvSpPr txBox="1">
            <a:spLocks noChangeArrowheads="1"/>
          </p:cNvSpPr>
          <p:nvPr/>
        </p:nvSpPr>
        <p:spPr bwMode="auto">
          <a:xfrm>
            <a:off x="785813" y="428625"/>
            <a:ext cx="7929562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/>
              <a:t>The Protecting Vulnerable Groups Scheme (PVG Scheme), which delivers on the provisions outlined in the </a:t>
            </a:r>
            <a:r>
              <a:rPr lang="en-GB" sz="2400">
                <a:hlinkClick r:id="rId2" tooltip="Link to Protection of Vulnerable Groups (PVG) (Scotland) Act 2007"/>
              </a:rPr>
              <a:t>Protection of Vulnerable Groups (PVG) (Scotland) Act 2007</a:t>
            </a:r>
            <a:r>
              <a:rPr lang="en-GB" sz="2400"/>
              <a:t> will: </a:t>
            </a:r>
            <a:r>
              <a:rPr lang="en-GB"/>
              <a:t/>
            </a:r>
            <a:br>
              <a:rPr lang="en-GB"/>
            </a:br>
            <a:r>
              <a:rPr lang="en-GB"/>
              <a:t/>
            </a:r>
            <a:br>
              <a:rPr lang="en-GB"/>
            </a:br>
            <a:r>
              <a:rPr lang="en-GB"/>
              <a:t>1.  Help to ensure that those who have regular contact with children and protected adults through paid and unpaid work do not have a known history of harmful behaviour. </a:t>
            </a:r>
          </a:p>
          <a:p>
            <a:endParaRPr lang="en-GB"/>
          </a:p>
          <a:p>
            <a:r>
              <a:rPr lang="en-GB"/>
              <a:t>2.  Be quick and easy to use, reducing the need for PVG Scheme members to complete a detailed application form every time a disclosure check is required.</a:t>
            </a:r>
          </a:p>
          <a:p>
            <a:r>
              <a:rPr lang="en-GB"/>
              <a:t> </a:t>
            </a:r>
          </a:p>
          <a:p>
            <a:r>
              <a:rPr lang="en-GB"/>
              <a:t>3.  Strike a balance between proportionate protection and robust regulation and make it easier for employers to determine who they should check to protect their client group.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2"/>
          <p:cNvSpPr txBox="1">
            <a:spLocks noChangeArrowheads="1"/>
          </p:cNvSpPr>
          <p:nvPr/>
        </p:nvSpPr>
        <p:spPr bwMode="auto">
          <a:xfrm>
            <a:off x="857250" y="714375"/>
            <a:ext cx="7786688" cy="566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WHO SHOULD/ MUST BE IN PVG SCHEME?</a:t>
            </a:r>
          </a:p>
          <a:p>
            <a:endParaRPr lang="en-US" b="1"/>
          </a:p>
          <a:p>
            <a:r>
              <a:rPr lang="en-US" b="1"/>
              <a:t>Part 1) Does the applicant work in one of these activities with children?	</a:t>
            </a:r>
            <a:endParaRPr lang="en-GB"/>
          </a:p>
          <a:p>
            <a:r>
              <a:rPr lang="en-US"/>
              <a:t>  </a:t>
            </a:r>
            <a:endParaRPr lang="en-GB"/>
          </a:p>
          <a:p>
            <a:r>
              <a:rPr lang="en-US"/>
              <a:t>(a) Caring for children 		                                   	   </a:t>
            </a:r>
            <a:endParaRPr lang="en-GB"/>
          </a:p>
          <a:p>
            <a:r>
              <a:rPr lang="en-US"/>
              <a:t>(b) Teaching, instructing, training or supervising children	</a:t>
            </a:r>
            <a:endParaRPr lang="en-GB"/>
          </a:p>
          <a:p>
            <a:r>
              <a:rPr lang="en-US"/>
              <a:t> </a:t>
            </a:r>
            <a:endParaRPr lang="en-GB"/>
          </a:p>
          <a:p>
            <a:r>
              <a:rPr lang="en-US"/>
              <a:t>(c) Being in sole charge of children 	</a:t>
            </a:r>
            <a:endParaRPr lang="en-GB"/>
          </a:p>
          <a:p>
            <a:r>
              <a:rPr lang="en-US"/>
              <a:t> </a:t>
            </a:r>
            <a:endParaRPr lang="en-GB"/>
          </a:p>
          <a:p>
            <a:r>
              <a:rPr lang="en-US"/>
              <a:t>(d) Unsupervised contact with children under arrangements made by a responsible person 	</a:t>
            </a:r>
            <a:endParaRPr lang="en-GB"/>
          </a:p>
          <a:p>
            <a:r>
              <a:rPr lang="en-US"/>
              <a:t> </a:t>
            </a:r>
            <a:endParaRPr lang="en-GB"/>
          </a:p>
          <a:p>
            <a:r>
              <a:rPr lang="en-US"/>
              <a:t>(e) Providing advice or guidance to a child or to particular children which relates to physical or emotional well-being, education or training   	</a:t>
            </a:r>
            <a:endParaRPr lang="en-GB"/>
          </a:p>
          <a:p>
            <a:r>
              <a:rPr lang="en-US"/>
              <a:t> </a:t>
            </a:r>
            <a:endParaRPr lang="en-GB"/>
          </a:p>
          <a:p>
            <a:r>
              <a:rPr lang="en-US"/>
              <a:t>(f) Moderating a public electronic interactive communication service which is intended for use wholly or mainly by children	</a:t>
            </a:r>
            <a:endParaRPr lang="en-GB"/>
          </a:p>
          <a:p>
            <a:r>
              <a:rPr lang="en-US"/>
              <a:t> </a:t>
            </a:r>
            <a:endParaRPr lang="en-GB"/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1428750" y="857250"/>
            <a:ext cx="6786563" cy="597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/>
              <a:t>Section 2 (normal duties)</a:t>
            </a:r>
            <a:endParaRPr lang="en-GB" sz="2800"/>
          </a:p>
          <a:p>
            <a:r>
              <a:rPr lang="en-US" sz="2800"/>
              <a:t> </a:t>
            </a:r>
            <a:endParaRPr lang="en-GB" sz="2800"/>
          </a:p>
          <a:p>
            <a:r>
              <a:rPr lang="en-US" sz="2800"/>
              <a:t>Is this the person’s normal duties?	 Yes/No</a:t>
            </a:r>
            <a:endParaRPr lang="en-GB" sz="2800"/>
          </a:p>
          <a:p>
            <a:r>
              <a:rPr lang="en-US" sz="2800"/>
              <a:t> </a:t>
            </a:r>
            <a:endParaRPr lang="en-GB" sz="2800"/>
          </a:p>
          <a:p>
            <a:r>
              <a:rPr lang="en-US" sz="2800"/>
              <a:t>An activity or work is likely to be normal duties when:</a:t>
            </a:r>
            <a:endParaRPr lang="en-GB" sz="2800"/>
          </a:p>
          <a:p>
            <a:r>
              <a:rPr lang="en-US" sz="2800"/>
              <a:t> </a:t>
            </a:r>
            <a:endParaRPr lang="en-GB" sz="2800"/>
          </a:p>
          <a:p>
            <a:r>
              <a:rPr lang="en-US" sz="2800"/>
              <a:t>It appears in the individual’s job description, task description or contract</a:t>
            </a:r>
            <a:endParaRPr lang="en-GB" sz="2800"/>
          </a:p>
          <a:p>
            <a:r>
              <a:rPr lang="en-US" sz="2800"/>
              <a:t>It can reasonably anticipated; or </a:t>
            </a:r>
            <a:endParaRPr lang="en-GB" sz="2800"/>
          </a:p>
          <a:p>
            <a:r>
              <a:rPr lang="en-US" sz="2800"/>
              <a:t>It occurs regularly</a:t>
            </a:r>
            <a:endParaRPr lang="en-GB" sz="2800"/>
          </a:p>
          <a:p>
            <a:r>
              <a:rPr lang="en-US" sz="2800" b="1"/>
              <a:t> </a:t>
            </a:r>
            <a:endParaRPr lang="en-GB" sz="2800"/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1"/>
          <p:cNvSpPr txBox="1">
            <a:spLocks noChangeArrowheads="1"/>
          </p:cNvSpPr>
          <p:nvPr/>
        </p:nvSpPr>
        <p:spPr bwMode="auto">
          <a:xfrm>
            <a:off x="428625" y="214313"/>
            <a:ext cx="8501063" cy="701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r>
              <a:rPr lang="en-GB" sz="2400"/>
              <a:t>An activity is likely to be incidental when:</a:t>
            </a:r>
          </a:p>
          <a:p>
            <a:r>
              <a:rPr lang="en-GB" sz="2400"/>
              <a:t> </a:t>
            </a:r>
          </a:p>
          <a:p>
            <a:r>
              <a:rPr lang="en-GB" sz="2400"/>
              <a:t>* 	open to all (characterised by where the event is held, where it is advertised, admission policy etc)</a:t>
            </a:r>
          </a:p>
          <a:p>
            <a:r>
              <a:rPr lang="en-GB" sz="2400"/>
              <a:t>* 	attractive to a wide cross-section of society; or</a:t>
            </a:r>
          </a:p>
          <a:p>
            <a:r>
              <a:rPr lang="en-GB" sz="2400"/>
              <a:t>* 	attendance is discretionary</a:t>
            </a:r>
          </a:p>
          <a:p>
            <a:r>
              <a:rPr lang="en-GB" sz="2400"/>
              <a:t> </a:t>
            </a:r>
          </a:p>
          <a:p>
            <a:r>
              <a:rPr lang="en-GB" sz="2400"/>
              <a:t>An activity is unlikely to be incidental when:  </a:t>
            </a:r>
          </a:p>
          <a:p>
            <a:r>
              <a:rPr lang="en-GB" sz="2400"/>
              <a:t>* 	targeted at children or protected adults (characterised by where the event is held, where it is advertised, admission policy etc)</a:t>
            </a:r>
          </a:p>
          <a:p>
            <a:r>
              <a:rPr lang="en-GB" sz="2400"/>
              <a:t>* 	more attractive to children or protected adults than others; or</a:t>
            </a:r>
          </a:p>
          <a:p>
            <a:r>
              <a:rPr lang="en-US" sz="2400"/>
              <a:t>* 	attendance is mandatory</a:t>
            </a:r>
            <a:endParaRPr lang="en-GB" sz="2400"/>
          </a:p>
          <a:p>
            <a:r>
              <a:rPr lang="en-US" sz="2400"/>
              <a:t> </a:t>
            </a:r>
            <a:endParaRPr lang="en-GB" sz="2400"/>
          </a:p>
          <a:p>
            <a:endParaRPr lang="en-GB"/>
          </a:p>
        </p:txBody>
      </p:sp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1000125" y="428625"/>
            <a:ext cx="7786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b="1" u="sng"/>
              <a:t>Incidental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25" y="571500"/>
            <a:ext cx="7500938" cy="6740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Tahoma" charset="0"/>
                <a:ea typeface="ＭＳ Ｐゴシック" pitchFamily="-65" charset="-128"/>
              </a:rPr>
              <a:t>Benefits of New Scheme for Chess Scotland</a:t>
            </a:r>
          </a:p>
          <a:p>
            <a:pPr>
              <a:defRPr/>
            </a:pPr>
            <a:endParaRPr lang="en-GB" dirty="0">
              <a:latin typeface="Tahoma" charset="0"/>
              <a:ea typeface="ＭＳ Ｐゴシック" pitchFamily="-65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GB" dirty="0">
                <a:latin typeface="Tahoma" charset="0"/>
                <a:ea typeface="ＭＳ Ｐゴシック" pitchFamily="-65" charset="-128"/>
              </a:rPr>
              <a:t>New arrangements for direct help to support the promotion of junior chess in affiliated Chess Clubs, Leagues and  Associations.</a:t>
            </a:r>
          </a:p>
          <a:p>
            <a:pPr marL="342900" indent="-342900">
              <a:buFontTx/>
              <a:buAutoNum type="arabicPeriod"/>
              <a:defRPr/>
            </a:pPr>
            <a:endParaRPr lang="en-GB" dirty="0">
              <a:latin typeface="Tahoma" charset="0"/>
              <a:ea typeface="ＭＳ Ｐゴシック" pitchFamily="-65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GB" dirty="0">
                <a:latin typeface="Tahoma" charset="0"/>
                <a:ea typeface="ＭＳ Ｐゴシック" pitchFamily="-65" charset="-128"/>
              </a:rPr>
              <a:t>Standards Code enables CS to reach agreement with Clubs etc to support club members working with children.</a:t>
            </a:r>
          </a:p>
          <a:p>
            <a:pPr marL="342900" indent="-342900">
              <a:buFontTx/>
              <a:buAutoNum type="arabicPeriod"/>
              <a:defRPr/>
            </a:pPr>
            <a:endParaRPr lang="en-GB" dirty="0">
              <a:latin typeface="Tahoma" charset="0"/>
              <a:ea typeface="ＭＳ Ｐゴシック" pitchFamily="-65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GB" dirty="0">
                <a:latin typeface="Tahoma" charset="0"/>
                <a:ea typeface="ＭＳ Ｐゴシック" pitchFamily="-65" charset="-128"/>
              </a:rPr>
              <a:t>Creation of a new category  Chess(Club) Coach.</a:t>
            </a:r>
          </a:p>
          <a:p>
            <a:pPr marL="342900" indent="-342900">
              <a:buFontTx/>
              <a:buAutoNum type="arabicPeriod"/>
              <a:defRPr/>
            </a:pPr>
            <a:endParaRPr lang="en-GB" dirty="0">
              <a:latin typeface="Tahoma" charset="0"/>
              <a:ea typeface="ＭＳ Ｐゴシック" pitchFamily="-65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GB" dirty="0">
                <a:latin typeface="Tahoma" charset="0"/>
                <a:ea typeface="ＭＳ Ｐゴシック" pitchFamily="-65" charset="-128"/>
              </a:rPr>
              <a:t>Clubs with junior or children will be clearly identified on CS website as Child Friendly Clubs</a:t>
            </a:r>
          </a:p>
          <a:p>
            <a:pPr marL="342900" indent="-342900">
              <a:buFontTx/>
              <a:buAutoNum type="arabicPeriod"/>
              <a:defRPr/>
            </a:pPr>
            <a:endParaRPr lang="en-GB" dirty="0">
              <a:latin typeface="Tahoma" charset="0"/>
              <a:ea typeface="ＭＳ Ｐゴシック" pitchFamily="-65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GB" dirty="0">
                <a:latin typeface="Tahoma" charset="0"/>
                <a:ea typeface="ＭＳ Ｐゴシック" pitchFamily="-65" charset="-128"/>
              </a:rPr>
              <a:t>This may encourage more clubs to affiliate to CS.</a:t>
            </a:r>
          </a:p>
          <a:p>
            <a:pPr marL="342900" indent="-342900">
              <a:buFontTx/>
              <a:buAutoNum type="arabicPeriod"/>
              <a:defRPr/>
            </a:pPr>
            <a:endParaRPr lang="en-GB" dirty="0">
              <a:latin typeface="Tahoma" charset="0"/>
              <a:ea typeface="ＭＳ Ｐゴシック" pitchFamily="-65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GB" dirty="0">
                <a:latin typeface="Tahoma" charset="0"/>
                <a:ea typeface="ＭＳ Ｐゴシック" pitchFamily="-65" charset="-128"/>
              </a:rPr>
              <a:t>Job Descriptions created and agreement to accept Standards Code must be signed by all Arbiters, Coaches and Chaperons.</a:t>
            </a:r>
          </a:p>
          <a:p>
            <a:pPr marL="342900" indent="-342900">
              <a:buFontTx/>
              <a:buAutoNum type="arabicPeriod"/>
              <a:defRPr/>
            </a:pPr>
            <a:endParaRPr lang="en-GB" dirty="0">
              <a:latin typeface="Tahoma" charset="0"/>
              <a:ea typeface="ＭＳ Ｐゴシック" pitchFamily="-65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GB" dirty="0">
                <a:latin typeface="Tahoma" charset="0"/>
                <a:ea typeface="ＭＳ Ｐゴシック" pitchFamily="-65" charset="-128"/>
              </a:rPr>
              <a:t>This allows the President and the Executive  Director to discharge their duties under the PVG (Scotland) Act 2007</a:t>
            </a:r>
          </a:p>
          <a:p>
            <a:pPr marL="342900" indent="-342900">
              <a:buFontTx/>
              <a:buAutoNum type="arabicPeriod"/>
              <a:defRPr/>
            </a:pPr>
            <a:endParaRPr lang="en-GB" dirty="0">
              <a:latin typeface="Tahoma" charset="0"/>
              <a:ea typeface="ＭＳ Ｐゴシック" pitchFamily="-65" charset="-128"/>
            </a:endParaRPr>
          </a:p>
          <a:p>
            <a:pPr marL="342900" indent="-342900">
              <a:buFontTx/>
              <a:buAutoNum type="arabicPeriod"/>
              <a:defRPr/>
            </a:pPr>
            <a:endParaRPr lang="en-GB" dirty="0">
              <a:latin typeface="Tahoma" charset="0"/>
              <a:ea typeface="ＭＳ Ｐゴシック" pitchFamily="-65" charset="-128"/>
            </a:endParaRPr>
          </a:p>
          <a:p>
            <a:pPr marL="342900" indent="-342900">
              <a:buFontTx/>
              <a:buAutoNum type="arabicPeriod"/>
              <a:defRPr/>
            </a:pPr>
            <a:endParaRPr lang="en-GB" dirty="0">
              <a:latin typeface="Tahoma" charset="0"/>
              <a:ea typeface="ＭＳ Ｐゴシック" pitchFamily="-65" charset="-128"/>
            </a:endParaRPr>
          </a:p>
          <a:p>
            <a:pPr marL="342900" indent="-342900">
              <a:buFontTx/>
              <a:buAutoNum type="arabicPeriod"/>
              <a:defRPr/>
            </a:pPr>
            <a:endParaRPr lang="en-GB" dirty="0">
              <a:latin typeface="Tahoma" charset="0"/>
              <a:ea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1"/>
          <p:cNvSpPr txBox="1">
            <a:spLocks noChangeArrowheads="1"/>
          </p:cNvSpPr>
          <p:nvPr/>
        </p:nvSpPr>
        <p:spPr bwMode="auto">
          <a:xfrm>
            <a:off x="928688" y="1071563"/>
            <a:ext cx="778668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/>
              <a:t>Current Numbers Disclosed/PVG</a:t>
            </a:r>
          </a:p>
          <a:p>
            <a:endParaRPr lang="en-GB" sz="3200"/>
          </a:p>
          <a:p>
            <a:r>
              <a:rPr lang="en-GB" sz="3200"/>
              <a:t>Arbiters.......................20</a:t>
            </a:r>
          </a:p>
          <a:p>
            <a:endParaRPr lang="en-GB" sz="3200"/>
          </a:p>
          <a:p>
            <a:r>
              <a:rPr lang="en-GB" sz="3200"/>
              <a:t>Coaches......................49</a:t>
            </a:r>
          </a:p>
          <a:p>
            <a:endParaRPr lang="en-GB" sz="3200"/>
          </a:p>
          <a:p>
            <a:r>
              <a:rPr lang="en-GB" sz="3200"/>
              <a:t>Chaperons...................10</a:t>
            </a:r>
          </a:p>
          <a:p>
            <a:endParaRPr lang="en-GB" sz="3200"/>
          </a:p>
          <a:p>
            <a:r>
              <a:rPr lang="en-GB" sz="3200"/>
              <a:t>Child Friendly Clubs .......2  (2 Pending)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2"/>
          <p:cNvSpPr txBox="1">
            <a:spLocks noChangeArrowheads="1"/>
          </p:cNvSpPr>
          <p:nvPr/>
        </p:nvSpPr>
        <p:spPr bwMode="auto">
          <a:xfrm>
            <a:off x="1357313" y="1214438"/>
            <a:ext cx="6643687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400"/>
              <a:t>By Protecting Others, </a:t>
            </a:r>
          </a:p>
          <a:p>
            <a:r>
              <a:rPr lang="en-GB" sz="4400"/>
              <a:t>we protect ourselves.</a:t>
            </a:r>
          </a:p>
          <a:p>
            <a:endParaRPr lang="en-GB" sz="4400"/>
          </a:p>
          <a:p>
            <a:r>
              <a:rPr lang="en-GB" sz="4400"/>
              <a:t>Any Questions?</a:t>
            </a:r>
          </a:p>
        </p:txBody>
      </p:sp>
      <p:pic>
        <p:nvPicPr>
          <p:cNvPr id="25602" name="Picture 2" descr="csbanner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5072063"/>
            <a:ext cx="528637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463</TotalTime>
  <Words>249</Words>
  <Application>Microsoft Office PowerPoint</Application>
  <PresentationFormat>On-screen Show (4:3)</PresentationFormat>
  <Paragraphs>80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Tahoma</vt:lpstr>
      <vt:lpstr>ＭＳ Ｐゴシック</vt:lpstr>
      <vt:lpstr>Arial</vt:lpstr>
      <vt:lpstr>Wingdings</vt:lpstr>
      <vt:lpstr>Calibri</vt:lpstr>
      <vt:lpstr>Textured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PROTECTION</dc:title>
  <dc:creator>Harry</dc:creator>
  <cp:lastModifiedBy>Dick</cp:lastModifiedBy>
  <cp:revision>57</cp:revision>
  <dcterms:created xsi:type="dcterms:W3CDTF">2003-03-10T21:52:49Z</dcterms:created>
  <dcterms:modified xsi:type="dcterms:W3CDTF">2013-12-04T19:41:15Z</dcterms:modified>
</cp:coreProperties>
</file>